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275E1E-2360-4AB3-AE84-BA66EC0C9D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</a:t>
            </a:r>
            <a:r>
              <a:rPr lang="fr-FR" dirty="0" err="1"/>
              <a:t>covid</a:t>
            </a:r>
            <a:r>
              <a:rPr lang="fr-FR" dirty="0"/>
              <a:t> long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88F4C69-7628-49A1-9C1A-574EE59F91B7}"/>
              </a:ext>
            </a:extLst>
          </p:cNvPr>
          <p:cNvSpPr txBox="1">
            <a:spLocks/>
          </p:cNvSpPr>
          <p:nvPr/>
        </p:nvSpPr>
        <p:spPr>
          <a:xfrm>
            <a:off x="5825066" y="4944534"/>
            <a:ext cx="5093853" cy="124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i="1" dirty="0"/>
              <a:t>Symptômes prolongés suite à une Covid-19 de l’adulte - Diagnostic et prise en charge – HAS – 10 février 2021</a:t>
            </a:r>
          </a:p>
        </p:txBody>
      </p:sp>
    </p:spTree>
    <p:extLst>
      <p:ext uri="{BB962C8B-B14F-4D97-AF65-F5344CB8AC3E}">
        <p14:creationId xmlns:p14="http://schemas.microsoft.com/office/powerpoint/2010/main" val="229993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7ACA4A-1D93-4773-B05F-8C824ECA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 – Qu’appelle t’on </a:t>
            </a:r>
            <a:r>
              <a:rPr lang="fr-FR" dirty="0" err="1"/>
              <a:t>covid</a:t>
            </a:r>
            <a:r>
              <a:rPr lang="fr-FR" dirty="0"/>
              <a:t> long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E4AD4A-0C95-4320-BC52-1380F1D13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87690"/>
            <a:ext cx="9601200" cy="2297288"/>
          </a:xfrm>
        </p:spPr>
        <p:txBody>
          <a:bodyPr/>
          <a:lstStyle/>
          <a:p>
            <a:r>
              <a:rPr lang="fr-FR" dirty="0"/>
              <a:t>3 critères à remplir</a:t>
            </a:r>
          </a:p>
          <a:p>
            <a:pPr lvl="1"/>
            <a:r>
              <a:rPr lang="fr-FR" dirty="0"/>
              <a:t>Infection initiale symptomatique confirmée ou suspectée</a:t>
            </a:r>
          </a:p>
          <a:p>
            <a:pPr lvl="1"/>
            <a:r>
              <a:rPr lang="fr-FR" dirty="0"/>
              <a:t>Persistance d’au moins un des symptômes initial 4 semaines après le début de l’épisode aigu </a:t>
            </a:r>
          </a:p>
          <a:p>
            <a:pPr lvl="1"/>
            <a:r>
              <a:rPr lang="fr-FR" dirty="0"/>
              <a:t>Symptômes non davantage expliqué par un diagnostic différentiel sans lien avec la Covid-19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A7F5A4F-6B39-485C-9D20-604F51084953}"/>
              </a:ext>
            </a:extLst>
          </p:cNvPr>
          <p:cNvSpPr txBox="1">
            <a:spLocks/>
          </p:cNvSpPr>
          <p:nvPr/>
        </p:nvSpPr>
        <p:spPr>
          <a:xfrm>
            <a:off x="1333500" y="3874912"/>
            <a:ext cx="9601200" cy="811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Une cinquantaine de symptômes prolongés principaux identifiés par différentes études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946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97BDE2-96C9-402A-86C2-F8342EA7F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II - Epidémiologie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A9664E-0603-4E8F-B9F9-056E5CC87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Très mal connue</a:t>
            </a:r>
          </a:p>
          <a:p>
            <a:r>
              <a:rPr lang="fr-FR" dirty="0"/>
              <a:t>Peu d’études de qualité suffisante menée à ce jour</a:t>
            </a:r>
          </a:p>
          <a:p>
            <a:r>
              <a:rPr lang="fr-FR" dirty="0"/>
              <a:t>Prévalence de 5 à 36% de patients présentant des symptômes dans un délai de 12 semaines post infection</a:t>
            </a:r>
          </a:p>
          <a:p>
            <a:r>
              <a:rPr lang="fr-FR" dirty="0"/>
              <a:t>2 à 15% passé ce délai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878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25C96-F1D1-4A95-B696-EAE3ED10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9914" y="685800"/>
            <a:ext cx="5127172" cy="1485900"/>
          </a:xfrm>
        </p:spPr>
        <p:txBody>
          <a:bodyPr>
            <a:normAutofit/>
          </a:bodyPr>
          <a:lstStyle/>
          <a:p>
            <a:r>
              <a:rPr lang="fr-FR" sz="3700"/>
              <a:t>III – Facteurs de risque et physiopathologie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7E2D8A-19BE-48A0-889C-CCAC02348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BB172F2-B483-4CA0-BB14-3504A1D45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6740" y="645106"/>
            <a:ext cx="4925249" cy="5612819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9E5711-DF0F-470F-B4F6-9F60242D7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914" y="2286000"/>
            <a:ext cx="5127172" cy="3581400"/>
          </a:xfrm>
        </p:spPr>
        <p:txBody>
          <a:bodyPr>
            <a:normAutofit/>
          </a:bodyPr>
          <a:lstStyle/>
          <a:p>
            <a:r>
              <a:rPr lang="en-US" i="1"/>
              <a:t>Post-acute COVID-19 syndrome. Incidence and risk factors: A Mediterranean cohort study – Journal of infection – Janvier 2021</a:t>
            </a:r>
          </a:p>
          <a:p>
            <a:endParaRPr lang="en-US" i="1"/>
          </a:p>
          <a:p>
            <a:endParaRPr lang="fr-FR" i="1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9F65F08B-6FD8-4C58-AD24-D55C5CF6CE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82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6247B1-E850-457D-BA33-2045A2A5E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IV- Comment en faire le diagnostic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BD9D84-2482-4268-AE08-BC5317644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Eliminer les complications des formes graves et les décompensations de comorbidités sous jacentes.</a:t>
            </a:r>
          </a:p>
          <a:p>
            <a:r>
              <a:rPr lang="fr-FR" dirty="0"/>
              <a:t>Rechercher les symptômes couramment décrits.</a:t>
            </a:r>
          </a:p>
          <a:p>
            <a:r>
              <a:rPr lang="fr-FR" dirty="0"/>
              <a:t>Mesurer FC, FR, SpO2, TA.</a:t>
            </a:r>
          </a:p>
          <a:p>
            <a:r>
              <a:rPr lang="fr-FR" dirty="0"/>
              <a:t>Rechercher une hypotension orthostatique et des modifications de poids récentes.</a:t>
            </a:r>
          </a:p>
          <a:p>
            <a:r>
              <a:rPr lang="fr-FR" dirty="0"/>
              <a:t>Utilisation des scores classiques</a:t>
            </a:r>
          </a:p>
          <a:p>
            <a:r>
              <a:rPr lang="fr-FR" dirty="0"/>
              <a:t>Bilan biologique complémentaire (</a:t>
            </a:r>
            <a:r>
              <a:rPr lang="fr-FR" sz="1800" dirty="0">
                <a:latin typeface="Arimo" panose="020B0604020202020204" pitchFamily="34" charset="0"/>
              </a:rPr>
              <a:t>h</a:t>
            </a:r>
            <a:r>
              <a:rPr lang="fr-FR" sz="1800" dirty="0">
                <a:effectLst/>
                <a:latin typeface="Arimo" panose="020B0604020202020204" pitchFamily="34" charset="0"/>
                <a:ea typeface="Calibri" panose="020F0502020204030204" pitchFamily="34" charset="0"/>
              </a:rPr>
              <a:t>émogramme, transaminases, CRP, ferritine, glycémie à jeun, ionogramme, TSH, fonction rénale, fonction hépatique)</a:t>
            </a:r>
          </a:p>
          <a:p>
            <a:r>
              <a:rPr lang="fr-FR" sz="1800" dirty="0">
                <a:latin typeface="Arimo" panose="020B0604020202020204" pitchFamily="34" charset="0"/>
              </a:rPr>
              <a:t>+/- sérologie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4516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67EDE8-5737-4B6C-9E1F-3B233BC48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 – Prise en charge adaptée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E1AE3F-CBE2-45D9-9A62-8FD951EAC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Dépister les signes nécessitant un avis spécialisé.</a:t>
            </a:r>
          </a:p>
          <a:p>
            <a:r>
              <a:rPr lang="fr-FR" dirty="0"/>
              <a:t>Traitement symptomatique et prise en charge </a:t>
            </a:r>
            <a:r>
              <a:rPr lang="fr-FR" dirty="0" err="1"/>
              <a:t>mutidisciplinaire</a:t>
            </a:r>
            <a:endParaRPr lang="fr-FR" dirty="0"/>
          </a:p>
          <a:p>
            <a:r>
              <a:rPr lang="fr-FR" dirty="0"/>
              <a:t>Rééducation +++</a:t>
            </a:r>
          </a:p>
        </p:txBody>
      </p:sp>
    </p:spTree>
    <p:extLst>
      <p:ext uri="{BB962C8B-B14F-4D97-AF65-F5344CB8AC3E}">
        <p14:creationId xmlns:p14="http://schemas.microsoft.com/office/powerpoint/2010/main" val="413194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E7793A-5843-4090-BC19-8458EC2E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 - 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71B3E3-E55A-4311-8E97-05369D0D4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Pathologie avérée</a:t>
            </a:r>
          </a:p>
          <a:p>
            <a:r>
              <a:rPr lang="fr-FR" dirty="0"/>
              <a:t>Données encore très incertaines et fragiles</a:t>
            </a:r>
          </a:p>
          <a:p>
            <a:r>
              <a:rPr lang="fr-FR" dirty="0"/>
              <a:t>Nombreuses études en cours</a:t>
            </a:r>
          </a:p>
          <a:p>
            <a:r>
              <a:rPr lang="fr-FR" dirty="0" err="1"/>
              <a:t>Cocolate</a:t>
            </a:r>
            <a:r>
              <a:rPr lang="fr-FR" dirty="0"/>
              <a:t> au CH de Tourcoing par le Dr Robineau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4374751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81</TotalTime>
  <Words>272</Words>
  <Application>Microsoft Office PowerPoint</Application>
  <PresentationFormat>Grand écran</PresentationFormat>
  <Paragraphs>32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Arimo</vt:lpstr>
      <vt:lpstr>Franklin Gothic Book</vt:lpstr>
      <vt:lpstr>Cadrage</vt:lpstr>
      <vt:lpstr>Le covid long</vt:lpstr>
      <vt:lpstr>I – Qu’appelle t’on covid long ?</vt:lpstr>
      <vt:lpstr>II - Epidémiologie</vt:lpstr>
      <vt:lpstr>III – Facteurs de risque et physiopathologie</vt:lpstr>
      <vt:lpstr>IV- Comment en faire le diagnostic ?</vt:lpstr>
      <vt:lpstr>V – Prise en charge adaptée</vt:lpstr>
      <vt:lpstr>VI -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covid long</dc:title>
  <dc:creator> </dc:creator>
  <cp:lastModifiedBy> </cp:lastModifiedBy>
  <cp:revision>6</cp:revision>
  <dcterms:created xsi:type="dcterms:W3CDTF">2021-03-21T21:04:05Z</dcterms:created>
  <dcterms:modified xsi:type="dcterms:W3CDTF">2021-03-21T22:25:35Z</dcterms:modified>
</cp:coreProperties>
</file>