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657e3cda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657e3cda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657e3cda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657e3cda9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657e3cda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657e3cda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657e3cda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657e3cda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657e3cda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657e3cda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657e3cda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657e3cda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657e3cda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657e3cda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657e3cda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657e3cda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657e3cda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657e3cda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657e3cda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657e3cda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23325" y="128220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de fin de stage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33"/>
              <a:t>MSP Tourcoing Les Francs</a:t>
            </a:r>
            <a:endParaRPr sz="35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5832877" y="44805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Léo HACHE, T1 de med5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-493475" y="-667650"/>
            <a:ext cx="9773100" cy="5950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b="1"/>
              <a:t> </a:t>
            </a:r>
            <a:endParaRPr b="1"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l="31746" t="28786" r="28571" b="9132"/>
          <a:stretch/>
        </p:blipFill>
        <p:spPr>
          <a:xfrm>
            <a:off x="1788298" y="0"/>
            <a:ext cx="58448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140"/>
              <a:t>BILAN D’UNE HÉMATURIE</a:t>
            </a:r>
            <a:endParaRPr sz="314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387" y="1853850"/>
            <a:ext cx="3991229" cy="3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4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Hématurie = présence de plus de 10 hématies/mm3 ou 10 000 hématies/ml émises dans les urines lors d'une miction.  Peut être macro ou microscopique.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→ urologique = lésion de l’arbre urinaire qui conduit à l’effraction de vaisseaux sanguins dont le contenu va se retrouver dans la lumière de la voie excrétrice urinaire = saignement vasculaire caillotant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→ néphrologique = liée au passage d’hématies à travers la membrane basale glomérulaire altérée = saignement parenchymateux non caillotant (car action de l’urokinase tubulaire)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N.B. : Chez la femme, la recherche d'une hématurie doit être réalisée en dehors d'une période menstruelle.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Diagnostics positifs et différentiels de l’hématurie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Détection à la bandelette urinaire (à partir de 5 hématies/mm3). Nécessite confirmation par un ECBU car il existe des faux positifs : myoglobinurie, prise médicamenteuse, consommation de betteraves... 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DD : 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Hémorragie de voisinage (métrorragie, urétrorragie, hémospermie)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Coloration d’origine alimentaire, médicamenteuse (rifampicine, érythromycine...)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Origine métabolique : myoglobinurie par rhabdomyolyse, intoxication au plomb...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Enquête étiologique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30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fr" sz="1500" u="sng" dirty="0" smtClean="0"/>
              <a:t>1. Interrogatoire </a:t>
            </a:r>
            <a:r>
              <a:rPr lang="fr" sz="1500" u="sng" dirty="0"/>
              <a:t>avec recherche d’arguments orientant vers une origine urologique ou  néphrologique :</a:t>
            </a:r>
            <a:endParaRPr sz="1500" u="sng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exposition professionnelle, tabagisme actif, ATCD personnels et familiaux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contexte traumatique : chirurgie, sondage, ou cystoscopie récente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SFU : pollakiurie, dysurie, douleurs mictionnelles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Relever les ttt en cours : anticoagulants, </a:t>
            </a:r>
            <a:r>
              <a:rPr lang="fr" sz="1500" dirty="0" smtClean="0"/>
              <a:t>AINS</a:t>
            </a:r>
            <a:endParaRPr sz="1500" dirty="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500" u="sng" dirty="0"/>
          </a:p>
          <a:p>
            <a:pPr marL="13335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lang="fr" sz="1500" u="sng" dirty="0" smtClean="0"/>
              <a:t>2. Caractériser </a:t>
            </a:r>
            <a:r>
              <a:rPr lang="fr" sz="1500" u="sng" dirty="0"/>
              <a:t>l’hématurie : </a:t>
            </a:r>
            <a:endParaRPr sz="1500" u="sng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initiale (seulement en début de miction) : localisation urétroprostatique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terminale (seulement en fin de miction) : localisation vésicale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 dirty="0"/>
              <a:t>totale : peut être d'origine rénale, cependant en cas d'hématurie abondante, elle n'a pas de valeur localisatrice.</a:t>
            </a:r>
            <a:endParaRPr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42725" y="782900"/>
            <a:ext cx="8211300" cy="3837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3. </a:t>
            </a:r>
            <a:r>
              <a:rPr lang="fr" sz="1500" u="sng"/>
              <a:t>Examen clinique : 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Recherche de signes de gravité (hémodynamique, signes d’anémie)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Recherche d’un globe vésical (rétention aigüe sur caillotage)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Palpation des fosses lombaires (polykystose, colique néphrétique)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Touchers pelviens (hypertrophie ou cancer prostatique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Recherche d’oedèmes</a:t>
            </a:r>
            <a:endParaRPr sz="1500"/>
          </a:p>
          <a:p>
            <a:pPr marL="0" lvl="0" indent="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4.</a:t>
            </a:r>
            <a:r>
              <a:rPr lang="fr" sz="1500" u="sng"/>
              <a:t> Examens complémentaires  : </a:t>
            </a:r>
            <a:endParaRPr sz="1500" u="sng"/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ECBU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Protéinurie des 24h (à distance de l’épisode d’hématurie macroscopique)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Bilan sanguin avec bilan de coag et créat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Echographie vésico-rénale = examen de référence en première intention </a:t>
            </a:r>
            <a:endParaRPr sz="1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PUIS : 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si orientation urologique : uroscanner (ou uroIRM si CI), cytologie urinaire, cystoscopie +/-  biopsies</a:t>
            </a:r>
            <a:endParaRPr sz="150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si orientation néphrologique : ponction biopsie rénale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Hématurie macroscopique isolée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17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dirty="0"/>
              <a:t>= situation fréquente avec  absence d’orientation urologique ou néphrologique à l’interrogatoire,examen clinique normal,  pas de protéinurie ni d’insuffisance rénale,  échographie vésico-rénale normale</a:t>
            </a:r>
            <a:endParaRPr sz="1500" dirty="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fr" sz="1500" dirty="0"/>
              <a:t>Investigations urologiques avec cytologie urinaire, uroscanner et cystoscopie. 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fr" sz="1500" dirty="0"/>
              <a:t>Investigations néphrologiques avec PBR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fr" sz="1500" dirty="0"/>
              <a:t>Si négatif  = surveillance </a:t>
            </a:r>
            <a:r>
              <a:rPr lang="fr" sz="1500" dirty="0" smtClean="0"/>
              <a:t>simple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29450" y="3454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Hématurie d’effort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729450" y="3553029"/>
            <a:ext cx="7688700" cy="14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500" dirty="0"/>
              <a:t>= après une activité physique prolongée. Mécanisme = micro-traumatismes vésicaux ou rénaux + augmentation de la perméabilité glomérulaire pendant l’effort. </a:t>
            </a: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1528"/>
              <a:buFont typeface="Arial"/>
              <a:buNone/>
            </a:pPr>
            <a:r>
              <a:rPr lang="fr" sz="3140"/>
              <a:t>Étiologies urologiques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Tumeurs urothéliales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Tumeurs rénales (bénignes : angiomyolipome / malignes : carcinome à cellule claire)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Infections urinaire : cause la + fréquente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Lithiases urinaires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Traumatisme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Prostatique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729450" y="2090050"/>
            <a:ext cx="7688700" cy="29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Glomérulonéphrite  (aigue post infectieuse, GNRP, maladie de Berger…)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Syndrome d’Alport : hématurie macroscopique récidivante, surdité bilatérale et atteinte ophtalmologique (cataracte, atteinte maculaire)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Néphropathie vasculaire (nécrose papillaire, infarctus rénal)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Polykystose </a:t>
            </a:r>
            <a:endParaRPr sz="1500"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108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40"/>
              <a:t>Étiologies néphrologiques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Affichage à l'écran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Raleway</vt:lpstr>
      <vt:lpstr>Lato</vt:lpstr>
      <vt:lpstr>Arial</vt:lpstr>
      <vt:lpstr>Streamline</vt:lpstr>
      <vt:lpstr>Présentation de fin de stage  MSP Tourcoing Les Francs </vt:lpstr>
      <vt:lpstr>BILAN D’UNE HÉMATURIE</vt:lpstr>
      <vt:lpstr>Définitions</vt:lpstr>
      <vt:lpstr>Diagnostics positifs et différentiels de l’hématurie</vt:lpstr>
      <vt:lpstr>Enquête étiologique</vt:lpstr>
      <vt:lpstr>Présentation PowerPoint</vt:lpstr>
      <vt:lpstr>Hématurie macroscopique isolée</vt:lpstr>
      <vt:lpstr>Étiologies urologiques</vt:lpstr>
      <vt:lpstr>Étiologies néphrologiques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fin de stage  MSP Tourcoing Les Francs </dc:title>
  <cp:lastModifiedBy>Léo Hache</cp:lastModifiedBy>
  <cp:revision>1</cp:revision>
  <dcterms:modified xsi:type="dcterms:W3CDTF">2021-10-25T16:40:54Z</dcterms:modified>
</cp:coreProperties>
</file>