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8" r:id="rId5"/>
    <p:sldId id="264" r:id="rId6"/>
    <p:sldId id="260" r:id="rId7"/>
    <p:sldId id="259" r:id="rId8"/>
    <p:sldId id="266" r:id="rId9"/>
    <p:sldId id="269" r:id="rId10"/>
    <p:sldId id="263"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01"/>
    <p:restoredTop sz="94694"/>
  </p:normalViewPr>
  <p:slideViewPr>
    <p:cSldViewPr snapToGrid="0" snapToObjects="1">
      <p:cViewPr varScale="1">
        <p:scale>
          <a:sx n="114" d="100"/>
          <a:sy n="114" d="100"/>
        </p:scale>
        <p:origin x="192" y="32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1CF76-CEFE-2543-AA74-1326D067B2BD}" type="datetimeFigureOut">
              <a:rPr lang="fr-FR" smtClean="0"/>
              <a:t>01/05/2022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795EC-5E5D-2143-BE77-5AE2BDE35F74}" type="slidenum">
              <a:rPr lang="fr-FR" smtClean="0"/>
              <a:t>‹N°›</a:t>
            </a:fld>
            <a:endParaRPr lang="fr-FR"/>
          </a:p>
        </p:txBody>
      </p:sp>
    </p:spTree>
    <p:extLst>
      <p:ext uri="{BB962C8B-B14F-4D97-AF65-F5344CB8AC3E}">
        <p14:creationId xmlns:p14="http://schemas.microsoft.com/office/powerpoint/2010/main" val="190004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owerpo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F50A2-BC90-5C45-B780-AE570E97BC14}"/>
              </a:ext>
            </a:extLst>
          </p:cNvPr>
          <p:cNvSpPr>
            <a:spLocks noGrp="1"/>
          </p:cNvSpPr>
          <p:nvPr>
            <p:ph type="title"/>
          </p:nvPr>
        </p:nvSpPr>
        <p:spPr>
          <a:xfrm>
            <a:off x="4338320" y="2285365"/>
            <a:ext cx="7447280" cy="2276475"/>
          </a:xfrm>
        </p:spPr>
        <p:txBody>
          <a:bodyPr>
            <a:normAutofit/>
          </a:bodyPr>
          <a:lstStyle>
            <a:lvl1pPr>
              <a:defRPr sz="6000" b="1" i="0">
                <a:solidFill>
                  <a:schemeClr val="bg1"/>
                </a:solidFill>
                <a:latin typeface="Poppins" pitchFamily="2" charset="77"/>
                <a:cs typeface="Poppins" pitchFamily="2" charset="77"/>
              </a:defRPr>
            </a:lvl1pPr>
          </a:lstStyle>
          <a:p>
            <a:r>
              <a:rPr lang="fr-FR" dirty="0"/>
              <a:t>Modifiez le style du titre</a:t>
            </a:r>
          </a:p>
        </p:txBody>
      </p:sp>
    </p:spTree>
    <p:extLst>
      <p:ext uri="{BB962C8B-B14F-4D97-AF65-F5344CB8AC3E}">
        <p14:creationId xmlns:p14="http://schemas.microsoft.com/office/powerpoint/2010/main" val="402828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6D99AC-9B92-CA49-94A2-7D760F0E077C}"/>
              </a:ext>
            </a:extLst>
          </p:cNvPr>
          <p:cNvSpPr>
            <a:spLocks noGrp="1"/>
          </p:cNvSpPr>
          <p:nvPr>
            <p:ph type="ctrTitle"/>
          </p:nvPr>
        </p:nvSpPr>
        <p:spPr>
          <a:xfrm>
            <a:off x="636105" y="2235200"/>
            <a:ext cx="10992678" cy="2387600"/>
          </a:xfrm>
        </p:spPr>
        <p:txBody>
          <a:bodyPr anchor="ctr" anchorCtr="0">
            <a:normAutofit/>
          </a:bodyPr>
          <a:lstStyle>
            <a:lvl1pPr algn="ctr">
              <a:defRPr sz="5400" b="1" i="0">
                <a:solidFill>
                  <a:schemeClr val="bg1"/>
                </a:solidFill>
                <a:latin typeface="Poppins" pitchFamily="2" charset="77"/>
                <a:cs typeface="Poppins" pitchFamily="2" charset="77"/>
              </a:defRPr>
            </a:lvl1pPr>
          </a:lstStyle>
          <a:p>
            <a:r>
              <a:rPr lang="fr-FR" dirty="0"/>
              <a:t>Modifiez le style du titre</a:t>
            </a:r>
          </a:p>
        </p:txBody>
      </p:sp>
    </p:spTree>
    <p:extLst>
      <p:ext uri="{BB962C8B-B14F-4D97-AF65-F5344CB8AC3E}">
        <p14:creationId xmlns:p14="http://schemas.microsoft.com/office/powerpoint/2010/main" val="353087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A4BAD-8265-8A4C-BF18-7D20F4D3B0D7}"/>
              </a:ext>
            </a:extLst>
          </p:cNvPr>
          <p:cNvSpPr>
            <a:spLocks noGrp="1"/>
          </p:cNvSpPr>
          <p:nvPr>
            <p:ph type="title"/>
          </p:nvPr>
        </p:nvSpPr>
        <p:spPr>
          <a:xfrm>
            <a:off x="2675822" y="365126"/>
            <a:ext cx="8677977" cy="635902"/>
          </a:xfrm>
        </p:spPr>
        <p:txBody>
          <a:bodyPr>
            <a:normAutofit/>
          </a:bodyPr>
          <a:lstStyle>
            <a:lvl1pPr algn="r">
              <a:defRPr sz="2400" b="1" i="0">
                <a:solidFill>
                  <a:schemeClr val="bg1"/>
                </a:solidFill>
                <a:latin typeface="Poppins SemiBold" pitchFamily="2" charset="77"/>
                <a:cs typeface="Poppins SemiBold" pitchFamily="2" charset="77"/>
              </a:defRPr>
            </a:lvl1pPr>
          </a:lstStyle>
          <a:p>
            <a:r>
              <a:rPr lang="fr-FR" dirty="0"/>
              <a:t>Modifiez le style du titre</a:t>
            </a:r>
          </a:p>
        </p:txBody>
      </p:sp>
      <p:sp>
        <p:nvSpPr>
          <p:cNvPr id="3" name="Espace réservé du contenu 2">
            <a:extLst>
              <a:ext uri="{FF2B5EF4-FFF2-40B4-BE49-F238E27FC236}">
                <a16:creationId xmlns:a16="http://schemas.microsoft.com/office/drawing/2014/main" id="{758A9327-D59B-B84D-BC94-4E442922349F}"/>
              </a:ext>
            </a:extLst>
          </p:cNvPr>
          <p:cNvSpPr>
            <a:spLocks noGrp="1"/>
          </p:cNvSpPr>
          <p:nvPr>
            <p:ph idx="1"/>
          </p:nvPr>
        </p:nvSpPr>
        <p:spPr/>
        <p:txBody>
          <a:bodyPr/>
          <a:lstStyle>
            <a:lvl1pPr>
              <a:defRPr>
                <a:solidFill>
                  <a:schemeClr val="tx1"/>
                </a:solidFill>
                <a:latin typeface="Poppins" pitchFamily="2" charset="77"/>
                <a:cs typeface="Poppins" pitchFamily="2" charset="77"/>
              </a:defRPr>
            </a:lvl1pPr>
            <a:lvl2pPr>
              <a:defRPr>
                <a:solidFill>
                  <a:schemeClr val="tx1"/>
                </a:solidFill>
                <a:latin typeface="Poppins" pitchFamily="2" charset="77"/>
                <a:cs typeface="Poppins" pitchFamily="2" charset="77"/>
              </a:defRPr>
            </a:lvl2pPr>
            <a:lvl3pPr>
              <a:defRPr>
                <a:solidFill>
                  <a:schemeClr val="tx1"/>
                </a:solidFill>
                <a:latin typeface="Poppins" pitchFamily="2" charset="77"/>
                <a:cs typeface="Poppins" pitchFamily="2" charset="77"/>
              </a:defRPr>
            </a:lvl3pPr>
            <a:lvl4pPr>
              <a:defRPr>
                <a:solidFill>
                  <a:schemeClr val="tx1"/>
                </a:solidFill>
                <a:latin typeface="Poppins" pitchFamily="2" charset="77"/>
                <a:cs typeface="Poppins" pitchFamily="2" charset="77"/>
              </a:defRPr>
            </a:lvl4pPr>
            <a:lvl5pPr>
              <a:defRPr>
                <a:solidFill>
                  <a:schemeClr val="tx1"/>
                </a:solidFill>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4744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8D068E-E524-234D-9C8E-6B5ABA94502A}"/>
              </a:ext>
            </a:extLst>
          </p:cNvPr>
          <p:cNvSpPr>
            <a:spLocks noGrp="1"/>
          </p:cNvSpPr>
          <p:nvPr>
            <p:ph sz="half" idx="1"/>
          </p:nvPr>
        </p:nvSpPr>
        <p:spPr>
          <a:xfrm>
            <a:off x="838200" y="1825625"/>
            <a:ext cx="5181600"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CBBA6FD6-5E04-4244-A46E-58FC65CE5875}"/>
              </a:ext>
            </a:extLst>
          </p:cNvPr>
          <p:cNvSpPr>
            <a:spLocks noGrp="1"/>
          </p:cNvSpPr>
          <p:nvPr>
            <p:ph sz="half" idx="2"/>
          </p:nvPr>
        </p:nvSpPr>
        <p:spPr>
          <a:xfrm>
            <a:off x="6172200" y="1825625"/>
            <a:ext cx="5181600"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Titre 1">
            <a:extLst>
              <a:ext uri="{FF2B5EF4-FFF2-40B4-BE49-F238E27FC236}">
                <a16:creationId xmlns:a16="http://schemas.microsoft.com/office/drawing/2014/main" id="{6FA5162E-566A-0B40-ABD6-0647162A840A}"/>
              </a:ext>
            </a:extLst>
          </p:cNvPr>
          <p:cNvSpPr>
            <a:spLocks noGrp="1"/>
          </p:cNvSpPr>
          <p:nvPr>
            <p:ph type="title"/>
          </p:nvPr>
        </p:nvSpPr>
        <p:spPr>
          <a:xfrm>
            <a:off x="2675822" y="365126"/>
            <a:ext cx="8677977" cy="635902"/>
          </a:xfrm>
        </p:spPr>
        <p:txBody>
          <a:bodyPr>
            <a:normAutofit/>
          </a:bodyPr>
          <a:lstStyle>
            <a:lvl1pPr algn="r">
              <a:defRPr sz="2400" b="1" i="0">
                <a:solidFill>
                  <a:schemeClr val="bg1"/>
                </a:solidFill>
                <a:latin typeface="Poppins SemiBold" pitchFamily="2" charset="77"/>
                <a:cs typeface="Poppins SemiBold" pitchFamily="2" charset="77"/>
              </a:defRPr>
            </a:lvl1pPr>
          </a:lstStyle>
          <a:p>
            <a:r>
              <a:rPr lang="fr-FR" dirty="0"/>
              <a:t>Modifiez le style du titre</a:t>
            </a:r>
          </a:p>
        </p:txBody>
      </p:sp>
    </p:spTree>
    <p:extLst>
      <p:ext uri="{BB962C8B-B14F-4D97-AF65-F5344CB8AC3E}">
        <p14:creationId xmlns:p14="http://schemas.microsoft.com/office/powerpoint/2010/main" val="326082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32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droite - Légende Gauch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1349CEA-7EBD-8B45-B778-B3EA7458E70D}"/>
              </a:ext>
            </a:extLst>
          </p:cNvPr>
          <p:cNvSpPr>
            <a:spLocks noGrp="1"/>
          </p:cNvSpPr>
          <p:nvPr>
            <p:ph type="pic" idx="1"/>
          </p:nvPr>
        </p:nvSpPr>
        <p:spPr>
          <a:xfrm>
            <a:off x="5380522" y="1771047"/>
            <a:ext cx="5974866" cy="4485373"/>
          </a:xfrm>
          <a:ln w="76200" cap="rnd">
            <a:solidFill>
              <a:schemeClr val="accent1">
                <a:alpha val="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EC5E6BA-1C75-7842-AE9A-1B13703DD85B}"/>
              </a:ext>
            </a:extLst>
          </p:cNvPr>
          <p:cNvSpPr>
            <a:spLocks noGrp="1"/>
          </p:cNvSpPr>
          <p:nvPr>
            <p:ph type="body" sz="half" idx="2"/>
          </p:nvPr>
        </p:nvSpPr>
        <p:spPr>
          <a:xfrm>
            <a:off x="836612" y="1778985"/>
            <a:ext cx="3935413" cy="4485373"/>
          </a:xfrm>
        </p:spPr>
        <p:txBody>
          <a:bodyPr anchor="ctr" anchorCtr="0"/>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8" name="Titre 1">
            <a:extLst>
              <a:ext uri="{FF2B5EF4-FFF2-40B4-BE49-F238E27FC236}">
                <a16:creationId xmlns:a16="http://schemas.microsoft.com/office/drawing/2014/main" id="{FA8C41AE-7C28-E64C-BE92-300E29AC5EE5}"/>
              </a:ext>
            </a:extLst>
          </p:cNvPr>
          <p:cNvSpPr txBox="1">
            <a:spLocks/>
          </p:cNvSpPr>
          <p:nvPr userDrawn="1"/>
        </p:nvSpPr>
        <p:spPr>
          <a:xfrm>
            <a:off x="2675822" y="365126"/>
            <a:ext cx="8677977" cy="63590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400" b="1" i="0" kern="1200">
                <a:solidFill>
                  <a:schemeClr val="bg1"/>
                </a:solidFill>
                <a:latin typeface="Poppins SemiBold" pitchFamily="2" charset="77"/>
                <a:ea typeface="+mj-ea"/>
                <a:cs typeface="Poppins SemiBold" pitchFamily="2" charset="77"/>
              </a:defRPr>
            </a:lvl1pPr>
          </a:lstStyle>
          <a:p>
            <a:r>
              <a:rPr lang="fr-FR"/>
              <a:t>Modifiez le style du titre</a:t>
            </a:r>
            <a:endParaRPr lang="fr-FR" dirty="0"/>
          </a:p>
        </p:txBody>
      </p:sp>
    </p:spTree>
    <p:extLst>
      <p:ext uri="{BB962C8B-B14F-4D97-AF65-F5344CB8AC3E}">
        <p14:creationId xmlns:p14="http://schemas.microsoft.com/office/powerpoint/2010/main" val="141575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Gauche - Légende dro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1349CEA-7EBD-8B45-B778-B3EA7458E70D}"/>
              </a:ext>
            </a:extLst>
          </p:cNvPr>
          <p:cNvSpPr>
            <a:spLocks noGrp="1"/>
          </p:cNvSpPr>
          <p:nvPr>
            <p:ph type="pic" idx="1"/>
          </p:nvPr>
        </p:nvSpPr>
        <p:spPr>
          <a:xfrm>
            <a:off x="836612" y="1771047"/>
            <a:ext cx="5974866" cy="4485373"/>
          </a:xfrm>
          <a:ln w="76200" cap="rnd">
            <a:solidFill>
              <a:schemeClr val="accent1">
                <a:alpha val="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EC5E6BA-1C75-7842-AE9A-1B13703DD85B}"/>
              </a:ext>
            </a:extLst>
          </p:cNvPr>
          <p:cNvSpPr>
            <a:spLocks noGrp="1"/>
          </p:cNvSpPr>
          <p:nvPr>
            <p:ph type="body" sz="half" idx="2"/>
          </p:nvPr>
        </p:nvSpPr>
        <p:spPr>
          <a:xfrm>
            <a:off x="7418386" y="1778985"/>
            <a:ext cx="3935413" cy="4485373"/>
          </a:xfrm>
        </p:spPr>
        <p:txBody>
          <a:bodyPr anchor="ctr" anchorCtr="0"/>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8" name="Titre 1">
            <a:extLst>
              <a:ext uri="{FF2B5EF4-FFF2-40B4-BE49-F238E27FC236}">
                <a16:creationId xmlns:a16="http://schemas.microsoft.com/office/drawing/2014/main" id="{FA8C41AE-7C28-E64C-BE92-300E29AC5EE5}"/>
              </a:ext>
            </a:extLst>
          </p:cNvPr>
          <p:cNvSpPr txBox="1">
            <a:spLocks/>
          </p:cNvSpPr>
          <p:nvPr userDrawn="1"/>
        </p:nvSpPr>
        <p:spPr>
          <a:xfrm>
            <a:off x="2675822" y="365126"/>
            <a:ext cx="8677977" cy="63590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400" b="1" i="0" kern="1200">
                <a:solidFill>
                  <a:schemeClr val="bg1"/>
                </a:solidFill>
                <a:latin typeface="Poppins SemiBold" pitchFamily="2" charset="77"/>
                <a:ea typeface="+mj-ea"/>
                <a:cs typeface="Poppins SemiBold" pitchFamily="2" charset="77"/>
              </a:defRPr>
            </a:lvl1pPr>
          </a:lstStyle>
          <a:p>
            <a:r>
              <a:rPr lang="fr-FR"/>
              <a:t>Modifiez le style du titre</a:t>
            </a:r>
            <a:endParaRPr lang="fr-FR" dirty="0"/>
          </a:p>
        </p:txBody>
      </p:sp>
    </p:spTree>
    <p:extLst>
      <p:ext uri="{BB962C8B-B14F-4D97-AF65-F5344CB8AC3E}">
        <p14:creationId xmlns:p14="http://schemas.microsoft.com/office/powerpoint/2010/main" val="236491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e clo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47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50FE7E-13E5-6341-B05A-4ACAA9BC4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D06F61A-52F3-6441-8992-E8B5F73C1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075CF7-496C-FC47-9E1F-7038AA6791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D6063-32B1-2E46-9D65-39E461D43AA3}" type="datetimeFigureOut">
              <a:rPr lang="fr-FR" smtClean="0"/>
              <a:t>01/05/2022</a:t>
            </a:fld>
            <a:endParaRPr lang="fr-FR"/>
          </a:p>
        </p:txBody>
      </p:sp>
      <p:sp>
        <p:nvSpPr>
          <p:cNvPr id="5" name="Espace réservé du pied de page 4">
            <a:extLst>
              <a:ext uri="{FF2B5EF4-FFF2-40B4-BE49-F238E27FC236}">
                <a16:creationId xmlns:a16="http://schemas.microsoft.com/office/drawing/2014/main" id="{36CBABF5-073C-534A-B023-50F8BE403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BC886E0-64B7-174A-9967-AD3F9E264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C1195-FC95-674B-AD8B-65CA33AF2071}" type="slidenum">
              <a:rPr lang="fr-FR" smtClean="0"/>
              <a:t>‹N°›</a:t>
            </a:fld>
            <a:endParaRPr lang="fr-FR"/>
          </a:p>
        </p:txBody>
      </p:sp>
    </p:spTree>
    <p:extLst>
      <p:ext uri="{BB962C8B-B14F-4D97-AF65-F5344CB8AC3E}">
        <p14:creationId xmlns:p14="http://schemas.microsoft.com/office/powerpoint/2010/main" val="24139480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5" r:id="rId5"/>
    <p:sldLayoutId id="2147483657" r:id="rId6"/>
    <p:sldLayoutId id="2147483661" r:id="rId7"/>
    <p:sldLayoutId id="214748366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drfournet@icloud.com" TargetMode="Externa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maisondesante-tourcoing.fr/"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1BA11-F240-044F-BFDD-82907DF5E095}"/>
              </a:ext>
            </a:extLst>
          </p:cNvPr>
          <p:cNvSpPr>
            <a:spLocks noGrp="1"/>
          </p:cNvSpPr>
          <p:nvPr>
            <p:ph type="title"/>
          </p:nvPr>
        </p:nvSpPr>
        <p:spPr>
          <a:xfrm>
            <a:off x="4147794" y="2285365"/>
            <a:ext cx="7956222" cy="2276475"/>
          </a:xfrm>
        </p:spPr>
        <p:txBody>
          <a:bodyPr>
            <a:noAutofit/>
          </a:bodyPr>
          <a:lstStyle/>
          <a:p>
            <a:r>
              <a:rPr lang="fr-FR" sz="3600" dirty="0"/>
              <a:t>Journée des CPTS du 05/05/2022</a:t>
            </a:r>
            <a:br>
              <a:rPr lang="fr-FR" sz="3600" dirty="0"/>
            </a:br>
            <a:r>
              <a:rPr lang="fr-FR" sz="3600" dirty="0"/>
              <a:t>Table ronde : La question du Système d’Information</a:t>
            </a:r>
            <a:br>
              <a:rPr lang="fr-FR" sz="3600" dirty="0"/>
            </a:br>
            <a:br>
              <a:rPr lang="fr-FR" sz="3600" dirty="0"/>
            </a:br>
            <a:r>
              <a:rPr lang="fr-FR" sz="3600" dirty="0"/>
              <a:t>Dr David Fournet, Tourcoing</a:t>
            </a:r>
          </a:p>
        </p:txBody>
      </p:sp>
    </p:spTree>
    <p:extLst>
      <p:ext uri="{BB962C8B-B14F-4D97-AF65-F5344CB8AC3E}">
        <p14:creationId xmlns:p14="http://schemas.microsoft.com/office/powerpoint/2010/main" val="1296172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2811A35-7AF8-5B8F-5742-FA0358F22703}"/>
              </a:ext>
            </a:extLst>
          </p:cNvPr>
          <p:cNvSpPr txBox="1"/>
          <p:nvPr/>
        </p:nvSpPr>
        <p:spPr>
          <a:xfrm>
            <a:off x="0" y="324664"/>
            <a:ext cx="12192000" cy="1938992"/>
          </a:xfrm>
          <a:prstGeom prst="rect">
            <a:avLst/>
          </a:prstGeom>
          <a:solidFill>
            <a:schemeClr val="bg1"/>
          </a:solidFill>
          <a:ln>
            <a:solidFill>
              <a:schemeClr val="bg1"/>
            </a:solidFill>
          </a:ln>
        </p:spPr>
        <p:txBody>
          <a:bodyPr wrap="square" rtlCol="0">
            <a:spAutoFit/>
          </a:bodyPr>
          <a:lstStyle/>
          <a:p>
            <a:pPr algn="ctr"/>
            <a:r>
              <a:rPr lang="fr-FR" sz="2400" b="1" dirty="0"/>
              <a:t>Merci de votre attention </a:t>
            </a:r>
          </a:p>
          <a:p>
            <a:pPr algn="ctr"/>
            <a:r>
              <a:rPr lang="fr-FR" sz="2400" b="1" dirty="0"/>
              <a:t>MSP Tourcoing les Francs – Dr David FOURNET </a:t>
            </a:r>
          </a:p>
          <a:p>
            <a:pPr algn="ctr"/>
            <a:r>
              <a:rPr lang="fr-FR" sz="2400" b="1" dirty="0">
                <a:hlinkClick r:id="rId2"/>
              </a:rPr>
              <a:t>drfournet@icloud.com</a:t>
            </a:r>
            <a:endParaRPr lang="fr-FR" sz="2400" b="1" dirty="0"/>
          </a:p>
          <a:p>
            <a:pPr algn="ctr"/>
            <a:r>
              <a:rPr lang="fr-FR" sz="2400" b="1" dirty="0"/>
              <a:t>CPTS Tourcoing Mouvaux Neuville-en-Ferrain</a:t>
            </a:r>
          </a:p>
          <a:p>
            <a:pPr algn="ctr"/>
            <a:endParaRPr lang="fr-FR" sz="2400" b="1" dirty="0"/>
          </a:p>
        </p:txBody>
      </p:sp>
      <p:pic>
        <p:nvPicPr>
          <p:cNvPr id="3" name="Image 2">
            <a:extLst>
              <a:ext uri="{FF2B5EF4-FFF2-40B4-BE49-F238E27FC236}">
                <a16:creationId xmlns:a16="http://schemas.microsoft.com/office/drawing/2014/main" id="{C0E46DB7-856E-8C75-EC8A-8874CDC89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4664"/>
            <a:ext cx="1594624" cy="1560695"/>
          </a:xfrm>
          <a:prstGeom prst="rect">
            <a:avLst/>
          </a:prstGeom>
        </p:spPr>
      </p:pic>
      <p:pic>
        <p:nvPicPr>
          <p:cNvPr id="4" name="Image 3">
            <a:extLst>
              <a:ext uri="{FF2B5EF4-FFF2-40B4-BE49-F238E27FC236}">
                <a16:creationId xmlns:a16="http://schemas.microsoft.com/office/drawing/2014/main" id="{4B8CF387-F47D-E0AF-0D1F-C5246B477CE0}"/>
              </a:ext>
            </a:extLst>
          </p:cNvPr>
          <p:cNvPicPr>
            <a:picLocks noChangeAspect="1"/>
          </p:cNvPicPr>
          <p:nvPr/>
        </p:nvPicPr>
        <p:blipFill>
          <a:blip r:embed="rId4"/>
          <a:stretch>
            <a:fillRect/>
          </a:stretch>
        </p:blipFill>
        <p:spPr>
          <a:xfrm>
            <a:off x="9002546" y="324664"/>
            <a:ext cx="3189454" cy="1794068"/>
          </a:xfrm>
          <a:prstGeom prst="rect">
            <a:avLst/>
          </a:prstGeom>
        </p:spPr>
      </p:pic>
    </p:spTree>
    <p:extLst>
      <p:ext uri="{BB962C8B-B14F-4D97-AF65-F5344CB8AC3E}">
        <p14:creationId xmlns:p14="http://schemas.microsoft.com/office/powerpoint/2010/main" val="128650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364BE-85BB-3145-848E-E75ADCB8B7E4}"/>
              </a:ext>
            </a:extLst>
          </p:cNvPr>
          <p:cNvSpPr>
            <a:spLocks noGrp="1"/>
          </p:cNvSpPr>
          <p:nvPr>
            <p:ph type="ctrTitle"/>
          </p:nvPr>
        </p:nvSpPr>
        <p:spPr>
          <a:xfrm>
            <a:off x="123220" y="3343739"/>
            <a:ext cx="8413302" cy="2263227"/>
          </a:xfrm>
        </p:spPr>
        <p:txBody>
          <a:bodyPr>
            <a:normAutofit fontScale="90000"/>
          </a:bodyPr>
          <a:lstStyle/>
          <a:p>
            <a:pPr algn="l"/>
            <a:r>
              <a:rPr lang="fr-FR" sz="2200" dirty="0">
                <a:latin typeface="Helvetica Neue" charset="0"/>
                <a:ea typeface="Helvetica Neue" charset="0"/>
                <a:cs typeface="Helvetica Neue" charset="0"/>
              </a:rPr>
              <a:t>Maison de Santé Pluriprofessionnelle de Tourcoing les Francs</a:t>
            </a:r>
            <a:br>
              <a:rPr lang="fr-FR" sz="2200" dirty="0">
                <a:latin typeface="Helvetica Neue" charset="0"/>
                <a:ea typeface="Helvetica Neue" charset="0"/>
                <a:cs typeface="Helvetica Neue" charset="0"/>
              </a:rPr>
            </a:br>
            <a:r>
              <a:rPr lang="fr-FR" sz="2200" b="0" dirty="0">
                <a:latin typeface="Helvetica Neue" charset="0"/>
                <a:ea typeface="Helvetica Neue" charset="0"/>
                <a:cs typeface="Helvetica Neue" charset="0"/>
              </a:rPr>
              <a:t>2bis Avenue Albert </a:t>
            </a:r>
            <a:r>
              <a:rPr lang="fr-FR" sz="2200" b="0" dirty="0" err="1">
                <a:latin typeface="Helvetica Neue" charset="0"/>
                <a:ea typeface="Helvetica Neue" charset="0"/>
                <a:cs typeface="Helvetica Neue" charset="0"/>
              </a:rPr>
              <a:t>Masurel</a:t>
            </a:r>
            <a:r>
              <a:rPr lang="fr-FR" sz="2200" b="0" dirty="0">
                <a:latin typeface="Helvetica Neue" charset="0"/>
                <a:ea typeface="Helvetica Neue" charset="0"/>
                <a:cs typeface="Helvetica Neue" charset="0"/>
              </a:rPr>
              <a:t> Tourcoing  </a:t>
            </a:r>
            <a:br>
              <a:rPr lang="fr-FR" sz="2200" b="0" dirty="0">
                <a:latin typeface="Helvetica Neue" charset="0"/>
                <a:ea typeface="Helvetica Neue" charset="0"/>
                <a:cs typeface="Helvetica Neue" charset="0"/>
              </a:rPr>
            </a:br>
            <a:r>
              <a:rPr lang="fr-FR" sz="2200" b="0" dirty="0">
                <a:latin typeface="Helvetica Neue" charset="0"/>
                <a:ea typeface="Helvetica Neue" charset="0"/>
                <a:cs typeface="Helvetica Neue" charset="0"/>
              </a:rPr>
              <a:t>tél. 03 20 26 60 55</a:t>
            </a:r>
            <a:br>
              <a:rPr lang="fr-FR" sz="2200" b="0" dirty="0">
                <a:latin typeface="Helvetica Neue" charset="0"/>
                <a:ea typeface="Helvetica Neue" charset="0"/>
                <a:cs typeface="Helvetica Neue" charset="0"/>
              </a:rPr>
            </a:br>
            <a:r>
              <a:rPr lang="fr-FR" sz="2200" b="0" u="sng" dirty="0" err="1">
                <a:latin typeface="Helvetica Neue" charset="0"/>
                <a:ea typeface="Helvetica Neue" charset="0"/>
                <a:cs typeface="Helvetica Neue" charset="0"/>
              </a:rPr>
              <a:t>www.</a:t>
            </a:r>
            <a:r>
              <a:rPr lang="fr-FR" sz="2200" b="0" u="sng" dirty="0" err="1">
                <a:latin typeface="Helvetica Neue" charset="0"/>
                <a:ea typeface="Helvetica Neue" charset="0"/>
                <a:cs typeface="Helvetica Neue" charset="0"/>
                <a:hlinkClick r:id="rId2">
                  <a:extLst>
                    <a:ext uri="{A12FA001-AC4F-418D-AE19-62706E023703}">
                      <ahyp:hlinkClr xmlns:ahyp="http://schemas.microsoft.com/office/drawing/2018/hyperlinkcolor" val="tx"/>
                    </a:ext>
                  </a:extLst>
                </a:hlinkClick>
              </a:rPr>
              <a:t>maisondesante-tourcoing.fr</a:t>
            </a:r>
            <a:br>
              <a:rPr lang="fr-FR" sz="2200" u="sng" dirty="0">
                <a:latin typeface="Helvetica Neue" charset="0"/>
                <a:ea typeface="Helvetica Neue" charset="0"/>
                <a:cs typeface="Helvetica Neue" charset="0"/>
              </a:rPr>
            </a:br>
            <a:br>
              <a:rPr lang="fr-FR" sz="2200" u="sng" dirty="0">
                <a:latin typeface="Helvetica Neue" charset="0"/>
                <a:ea typeface="Helvetica Neue" charset="0"/>
                <a:cs typeface="Helvetica Neue" charset="0"/>
              </a:rPr>
            </a:br>
            <a:r>
              <a:rPr lang="fr-FR" sz="2200" dirty="0">
                <a:latin typeface="Helvetica Neue" charset="0"/>
                <a:ea typeface="Helvetica Neue" charset="0"/>
                <a:cs typeface="Helvetica Neue" charset="0"/>
              </a:rPr>
              <a:t>CPTS Tourcoing Mouvaux Neuville-en-Ferrain </a:t>
            </a:r>
            <a:br>
              <a:rPr lang="fr-FR" sz="2200" dirty="0">
                <a:latin typeface="Helvetica Neue" charset="0"/>
                <a:ea typeface="Helvetica Neue" charset="0"/>
                <a:cs typeface="Helvetica Neue" charset="0"/>
              </a:rPr>
            </a:br>
            <a:r>
              <a:rPr lang="fr-FR" sz="2200" b="0" u="sng" dirty="0" err="1">
                <a:latin typeface="Helvetica Neue" charset="0"/>
                <a:ea typeface="Helvetica Neue" charset="0"/>
                <a:cs typeface="Helvetica Neue" charset="0"/>
              </a:rPr>
              <a:t>www.cpts-tmn.fr</a:t>
            </a:r>
            <a:br>
              <a:rPr lang="fr-FR" dirty="0">
                <a:solidFill>
                  <a:srgbClr val="37658D"/>
                </a:solidFill>
                <a:latin typeface="Helvetica Neue" charset="0"/>
                <a:ea typeface="Helvetica Neue" charset="0"/>
                <a:cs typeface="Helvetica Neue" charset="0"/>
              </a:rPr>
            </a:br>
            <a:endParaRPr lang="fr-FR" dirty="0"/>
          </a:p>
        </p:txBody>
      </p:sp>
      <p:pic>
        <p:nvPicPr>
          <p:cNvPr id="3" name="Image 2">
            <a:extLst>
              <a:ext uri="{FF2B5EF4-FFF2-40B4-BE49-F238E27FC236}">
                <a16:creationId xmlns:a16="http://schemas.microsoft.com/office/drawing/2014/main" id="{D7128F2E-BE51-9AF0-3275-05B2CA929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6424" cy="1200329"/>
          </a:xfrm>
          <a:prstGeom prst="rect">
            <a:avLst/>
          </a:prstGeom>
        </p:spPr>
      </p:pic>
      <p:pic>
        <p:nvPicPr>
          <p:cNvPr id="4" name="Image 3">
            <a:extLst>
              <a:ext uri="{FF2B5EF4-FFF2-40B4-BE49-F238E27FC236}">
                <a16:creationId xmlns:a16="http://schemas.microsoft.com/office/drawing/2014/main" id="{6AFF6917-A884-504D-A912-12D4A0F25939}"/>
              </a:ext>
            </a:extLst>
          </p:cNvPr>
          <p:cNvPicPr>
            <a:picLocks noChangeAspect="1"/>
          </p:cNvPicPr>
          <p:nvPr/>
        </p:nvPicPr>
        <p:blipFill>
          <a:blip r:embed="rId4"/>
          <a:stretch>
            <a:fillRect/>
          </a:stretch>
        </p:blipFill>
        <p:spPr>
          <a:xfrm>
            <a:off x="10058081" y="0"/>
            <a:ext cx="2133918" cy="1200329"/>
          </a:xfrm>
          <a:prstGeom prst="rect">
            <a:avLst/>
          </a:prstGeom>
        </p:spPr>
      </p:pic>
      <p:sp>
        <p:nvSpPr>
          <p:cNvPr id="5" name="ZoneTexte 4">
            <a:extLst>
              <a:ext uri="{FF2B5EF4-FFF2-40B4-BE49-F238E27FC236}">
                <a16:creationId xmlns:a16="http://schemas.microsoft.com/office/drawing/2014/main" id="{2F760551-21F9-7676-E822-A1E7EDA9D1D9}"/>
              </a:ext>
            </a:extLst>
          </p:cNvPr>
          <p:cNvSpPr txBox="1"/>
          <p:nvPr/>
        </p:nvSpPr>
        <p:spPr>
          <a:xfrm>
            <a:off x="0" y="1735678"/>
            <a:ext cx="12192000" cy="1200329"/>
          </a:xfrm>
          <a:prstGeom prst="rect">
            <a:avLst/>
          </a:prstGeom>
          <a:solidFill>
            <a:schemeClr val="bg1"/>
          </a:solidFill>
          <a:ln>
            <a:solidFill>
              <a:schemeClr val="bg1"/>
            </a:solidFill>
          </a:ln>
        </p:spPr>
        <p:txBody>
          <a:bodyPr wrap="square" rtlCol="0">
            <a:spAutoFit/>
          </a:bodyPr>
          <a:lstStyle/>
          <a:p>
            <a:pPr algn="ctr"/>
            <a:r>
              <a:rPr lang="fr-FR" sz="2400" b="1" dirty="0"/>
              <a:t>Retour d’expérience de l’utilisation </a:t>
            </a:r>
          </a:p>
          <a:p>
            <a:pPr algn="ctr"/>
            <a:r>
              <a:rPr lang="fr-FR" sz="2400" b="1" dirty="0"/>
              <a:t>de l’application PREDICE</a:t>
            </a:r>
          </a:p>
          <a:p>
            <a:pPr algn="ctr"/>
            <a:r>
              <a:rPr lang="fr-FR" sz="2400" b="1" dirty="0"/>
              <a:t>Outil de Coordination au sein de notre MSP de la CPTS TMN</a:t>
            </a:r>
          </a:p>
        </p:txBody>
      </p:sp>
    </p:spTree>
    <p:extLst>
      <p:ext uri="{BB962C8B-B14F-4D97-AF65-F5344CB8AC3E}">
        <p14:creationId xmlns:p14="http://schemas.microsoft.com/office/powerpoint/2010/main" val="140680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BFF732-AA7A-1C4A-B68E-4C2CAE4E0D10}"/>
              </a:ext>
            </a:extLst>
          </p:cNvPr>
          <p:cNvSpPr>
            <a:spLocks noGrp="1"/>
          </p:cNvSpPr>
          <p:nvPr>
            <p:ph type="title"/>
          </p:nvPr>
        </p:nvSpPr>
        <p:spPr/>
        <p:txBody>
          <a:bodyPr/>
          <a:lstStyle/>
          <a:p>
            <a:r>
              <a:rPr lang="fr-FR" dirty="0"/>
              <a:t>Présentation de notre  structure MSP</a:t>
            </a:r>
          </a:p>
        </p:txBody>
      </p:sp>
      <p:sp>
        <p:nvSpPr>
          <p:cNvPr id="3" name="Espace réservé du contenu 2">
            <a:extLst>
              <a:ext uri="{FF2B5EF4-FFF2-40B4-BE49-F238E27FC236}">
                <a16:creationId xmlns:a16="http://schemas.microsoft.com/office/drawing/2014/main" id="{F37A7164-F36A-794D-8BE3-F0F5702AC020}"/>
              </a:ext>
            </a:extLst>
          </p:cNvPr>
          <p:cNvSpPr>
            <a:spLocks noGrp="1"/>
          </p:cNvSpPr>
          <p:nvPr>
            <p:ph idx="1"/>
          </p:nvPr>
        </p:nvSpPr>
        <p:spPr/>
        <p:txBody>
          <a:bodyPr>
            <a:normAutofit/>
          </a:bodyPr>
          <a:lstStyle/>
          <a:p>
            <a:r>
              <a:rPr lang="fr-FR" dirty="0"/>
              <a:t>MSP Tourcoing les Francs </a:t>
            </a:r>
          </a:p>
          <a:p>
            <a:pPr marL="0" indent="0" algn="just">
              <a:lnSpc>
                <a:spcPct val="150000"/>
              </a:lnSpc>
              <a:buNone/>
            </a:pPr>
            <a:r>
              <a:rPr lang="fr-FR" sz="1800" dirty="0"/>
              <a:t>- Maison Médicale et Para Médicale pré existante depuis plus de 40 ans</a:t>
            </a:r>
          </a:p>
          <a:p>
            <a:pPr marL="0" indent="0" algn="just">
              <a:lnSpc>
                <a:spcPct val="150000"/>
              </a:lnSpc>
              <a:buNone/>
            </a:pPr>
            <a:r>
              <a:rPr lang="fr-FR" sz="1800" dirty="0"/>
              <a:t>- Création de la MSP en Janvier 2017</a:t>
            </a:r>
          </a:p>
          <a:p>
            <a:pPr marL="0" indent="0" algn="just">
              <a:lnSpc>
                <a:spcPct val="150000"/>
              </a:lnSpc>
              <a:buNone/>
            </a:pPr>
            <a:r>
              <a:rPr lang="fr-FR" sz="1800" dirty="0"/>
              <a:t>- 10 professionnels de santé, médecins, infirmières, kinésithérapeutes, et pharmacien</a:t>
            </a:r>
          </a:p>
          <a:p>
            <a:pPr marL="0" indent="0" algn="just">
              <a:lnSpc>
                <a:spcPct val="150000"/>
              </a:lnSpc>
              <a:buNone/>
            </a:pPr>
            <a:r>
              <a:rPr lang="fr-FR" sz="1800" dirty="0"/>
              <a:t>- Acteurs de soins avec animation d’ateliers ETP, Maison de santé sans tabac …</a:t>
            </a:r>
          </a:p>
          <a:p>
            <a:pPr marL="0" indent="0" algn="just">
              <a:lnSpc>
                <a:spcPct val="150000"/>
              </a:lnSpc>
              <a:buNone/>
            </a:pPr>
            <a:r>
              <a:rPr lang="fr-FR" sz="1800" dirty="0"/>
              <a:t>- Investissement des membres de la MSP au sein de la CPTS TMN</a:t>
            </a:r>
          </a:p>
          <a:p>
            <a:pPr marL="0" indent="0" algn="just">
              <a:lnSpc>
                <a:spcPct val="150000"/>
              </a:lnSpc>
              <a:buNone/>
            </a:pPr>
            <a:r>
              <a:rPr lang="fr-FR" sz="1800" dirty="0"/>
              <a:t>- Participation à la PDSA et aux SNP au sein du SAS</a:t>
            </a:r>
          </a:p>
          <a:p>
            <a:pPr marL="0" indent="0">
              <a:buNone/>
            </a:pPr>
            <a:r>
              <a:rPr lang="fr-FR" sz="1900" dirty="0"/>
              <a:t> </a:t>
            </a:r>
          </a:p>
        </p:txBody>
      </p:sp>
    </p:spTree>
    <p:extLst>
      <p:ext uri="{BB962C8B-B14F-4D97-AF65-F5344CB8AC3E}">
        <p14:creationId xmlns:p14="http://schemas.microsoft.com/office/powerpoint/2010/main" val="416866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D2ADC03C-E933-4C21-981C-9355E1EFE38C}"/>
              </a:ext>
            </a:extLst>
          </p:cNvPr>
          <p:cNvSpPr>
            <a:spLocks noGrp="1"/>
          </p:cNvSpPr>
          <p:nvPr>
            <p:ph idx="1"/>
          </p:nvPr>
        </p:nvSpPr>
        <p:spPr/>
        <p:txBody>
          <a:bodyPr>
            <a:normAutofit/>
          </a:bodyPr>
          <a:lstStyle/>
          <a:p>
            <a:r>
              <a:rPr lang="fr-FR" dirty="0"/>
              <a:t>Quel outil de communication ? </a:t>
            </a:r>
          </a:p>
          <a:p>
            <a:pPr marL="0" indent="0" algn="just">
              <a:lnSpc>
                <a:spcPct val="150000"/>
              </a:lnSpc>
              <a:buNone/>
            </a:pPr>
            <a:r>
              <a:rPr lang="fr-FR" sz="1800" dirty="0"/>
              <a:t>- La communication entre professionnels de santé, point primordial afin de coordonner nos actions, nos soins patients coordonnés avec le souhait d’un système d’exploitation simple et sécurisé.</a:t>
            </a:r>
          </a:p>
          <a:p>
            <a:pPr algn="just">
              <a:lnSpc>
                <a:spcPct val="150000"/>
              </a:lnSpc>
              <a:buFontTx/>
              <a:buChar char="-"/>
            </a:pPr>
            <a:r>
              <a:rPr lang="fr-FR" sz="1800" dirty="0"/>
              <a:t>2017 : Aucun outil sécurisé fiable pouvant préserver les données de santé … utilisation par défaut de notre messagerie interne à notre logiciel métier, et WhatsApp pour nos échanges administratifs </a:t>
            </a:r>
          </a:p>
          <a:p>
            <a:pPr algn="just">
              <a:lnSpc>
                <a:spcPct val="150000"/>
              </a:lnSpc>
              <a:buFontTx/>
              <a:buChar char="-"/>
            </a:pPr>
            <a:r>
              <a:rPr lang="fr-FR" sz="1800" dirty="0"/>
              <a:t>Nos besoins : Outil mobile, fiable, sécurisé, simple d’utilisation, adapté à notre quotidien </a:t>
            </a:r>
          </a:p>
          <a:p>
            <a:pPr marL="0" indent="0">
              <a:buNone/>
            </a:pPr>
            <a:r>
              <a:rPr lang="fr-FR" sz="1900" dirty="0"/>
              <a:t> </a:t>
            </a:r>
          </a:p>
        </p:txBody>
      </p:sp>
      <p:sp>
        <p:nvSpPr>
          <p:cNvPr id="5" name="Titre 1">
            <a:extLst>
              <a:ext uri="{FF2B5EF4-FFF2-40B4-BE49-F238E27FC236}">
                <a16:creationId xmlns:a16="http://schemas.microsoft.com/office/drawing/2014/main" id="{779929CD-05F1-9C67-8622-21BC4516AFDF}"/>
              </a:ext>
            </a:extLst>
          </p:cNvPr>
          <p:cNvSpPr>
            <a:spLocks noGrp="1"/>
          </p:cNvSpPr>
          <p:nvPr>
            <p:ph type="title"/>
          </p:nvPr>
        </p:nvSpPr>
        <p:spPr/>
        <p:txBody>
          <a:bodyPr/>
          <a:lstStyle/>
          <a:p>
            <a:r>
              <a:rPr lang="fr-FR" dirty="0"/>
              <a:t>Communication au sein de la MSP</a:t>
            </a:r>
          </a:p>
        </p:txBody>
      </p:sp>
    </p:spTree>
    <p:extLst>
      <p:ext uri="{BB962C8B-B14F-4D97-AF65-F5344CB8AC3E}">
        <p14:creationId xmlns:p14="http://schemas.microsoft.com/office/powerpoint/2010/main" val="357380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BFF732-AA7A-1C4A-B68E-4C2CAE4E0D10}"/>
              </a:ext>
            </a:extLst>
          </p:cNvPr>
          <p:cNvSpPr>
            <a:spLocks noGrp="1"/>
          </p:cNvSpPr>
          <p:nvPr>
            <p:ph type="title"/>
          </p:nvPr>
        </p:nvSpPr>
        <p:spPr/>
        <p:txBody>
          <a:bodyPr/>
          <a:lstStyle/>
          <a:p>
            <a:r>
              <a:rPr lang="fr-FR" dirty="0"/>
              <a:t>Mise en place de PREDICE PRO </a:t>
            </a:r>
          </a:p>
        </p:txBody>
      </p:sp>
      <p:sp>
        <p:nvSpPr>
          <p:cNvPr id="3" name="Espace réservé du contenu 2">
            <a:extLst>
              <a:ext uri="{FF2B5EF4-FFF2-40B4-BE49-F238E27FC236}">
                <a16:creationId xmlns:a16="http://schemas.microsoft.com/office/drawing/2014/main" id="{F37A7164-F36A-794D-8BE3-F0F5702AC020}"/>
              </a:ext>
            </a:extLst>
          </p:cNvPr>
          <p:cNvSpPr>
            <a:spLocks noGrp="1"/>
          </p:cNvSpPr>
          <p:nvPr>
            <p:ph idx="1"/>
          </p:nvPr>
        </p:nvSpPr>
        <p:spPr/>
        <p:txBody>
          <a:bodyPr>
            <a:normAutofit/>
          </a:bodyPr>
          <a:lstStyle/>
          <a:p>
            <a:pPr marL="0" indent="0" algn="just">
              <a:buNone/>
            </a:pPr>
            <a:endParaRPr lang="fr-FR" sz="1800" dirty="0"/>
          </a:p>
          <a:p>
            <a:pPr algn="just">
              <a:buFontTx/>
              <a:buChar char="-"/>
            </a:pPr>
            <a:r>
              <a:rPr lang="fr-FR" sz="1800" dirty="0"/>
              <a:t>l’URPS nous a proposé d’expérimenter l’application PREDICE PRO afin de tester l’outil dans le cadre d’une expérimentation régionale : cas d’usages, cas patients, groupe de travail, échanges sécurisés résultats, apports. </a:t>
            </a:r>
          </a:p>
          <a:p>
            <a:pPr algn="just">
              <a:buFontTx/>
              <a:buChar char="-"/>
            </a:pPr>
            <a:endParaRPr lang="fr-FR" sz="1800" dirty="0"/>
          </a:p>
          <a:p>
            <a:pPr algn="just">
              <a:buFontTx/>
              <a:buChar char="-"/>
            </a:pPr>
            <a:r>
              <a:rPr lang="fr-FR" sz="1800" dirty="0"/>
              <a:t>Outil venant compléter la télé expertise et la télé consultation déjà mises en place. </a:t>
            </a:r>
          </a:p>
          <a:p>
            <a:pPr algn="just">
              <a:buFontTx/>
              <a:buChar char="-"/>
            </a:pPr>
            <a:endParaRPr lang="fr-FR" sz="1800" dirty="0"/>
          </a:p>
          <a:p>
            <a:pPr algn="just">
              <a:buFontTx/>
              <a:buChar char="-"/>
            </a:pPr>
            <a:r>
              <a:rPr lang="fr-FR" sz="1800" dirty="0"/>
              <a:t>Rencontre avec les acteurs locaux et autres expérimentateurs.</a:t>
            </a:r>
          </a:p>
          <a:p>
            <a:pPr algn="just">
              <a:buFontTx/>
              <a:buChar char="-"/>
            </a:pPr>
            <a:endParaRPr lang="fr-FR" sz="1800" dirty="0"/>
          </a:p>
          <a:p>
            <a:pPr marL="0" indent="0" algn="just">
              <a:buNone/>
            </a:pPr>
            <a:r>
              <a:rPr lang="fr-FR" sz="1800" dirty="0"/>
              <a:t>- Fiabilité du système avec soutien logistique  très  fiable en cas  de  problème, et une évolutivité  du logiciel, comme la perspective de développement au sein des hôpitaux dans le cadre du dossier médical régional partagé </a:t>
            </a:r>
          </a:p>
          <a:p>
            <a:pPr marL="0" indent="0">
              <a:buNone/>
            </a:pPr>
            <a:endParaRPr lang="fr-FR" sz="1800" dirty="0"/>
          </a:p>
        </p:txBody>
      </p:sp>
    </p:spTree>
    <p:extLst>
      <p:ext uri="{BB962C8B-B14F-4D97-AF65-F5344CB8AC3E}">
        <p14:creationId xmlns:p14="http://schemas.microsoft.com/office/powerpoint/2010/main" val="195632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7BA2ED2-E580-483D-891F-C8571F7B6DE3}"/>
              </a:ext>
            </a:extLst>
          </p:cNvPr>
          <p:cNvPicPr>
            <a:picLocks noChangeAspect="1"/>
          </p:cNvPicPr>
          <p:nvPr/>
        </p:nvPicPr>
        <p:blipFill>
          <a:blip r:embed="rId2"/>
          <a:stretch>
            <a:fillRect/>
          </a:stretch>
        </p:blipFill>
        <p:spPr>
          <a:xfrm>
            <a:off x="328598" y="435280"/>
            <a:ext cx="11120068" cy="6303810"/>
          </a:xfrm>
          <a:prstGeom prst="rect">
            <a:avLst/>
          </a:prstGeom>
        </p:spPr>
      </p:pic>
    </p:spTree>
    <p:extLst>
      <p:ext uri="{BB962C8B-B14F-4D97-AF65-F5344CB8AC3E}">
        <p14:creationId xmlns:p14="http://schemas.microsoft.com/office/powerpoint/2010/main" val="16659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12E7EB4-C871-464B-97BB-9233BE49AF44}"/>
              </a:ext>
            </a:extLst>
          </p:cNvPr>
          <p:cNvSpPr>
            <a:spLocks noGrp="1"/>
          </p:cNvSpPr>
          <p:nvPr>
            <p:ph sz="half" idx="1"/>
          </p:nvPr>
        </p:nvSpPr>
        <p:spPr>
          <a:xfrm>
            <a:off x="712076" y="1447252"/>
            <a:ext cx="5181600" cy="4900995"/>
          </a:xfrm>
        </p:spPr>
        <p:txBody>
          <a:bodyPr>
            <a:normAutofit fontScale="47500" lnSpcReduction="20000"/>
          </a:bodyPr>
          <a:lstStyle/>
          <a:p>
            <a:r>
              <a:rPr lang="fr-FR" sz="2900" b="1" dirty="0"/>
              <a:t>PREDICE PRO : </a:t>
            </a:r>
            <a:endParaRPr lang="fr-FR" sz="2900" dirty="0"/>
          </a:p>
          <a:p>
            <a:pPr marL="457200" lvl="1" indent="0">
              <a:lnSpc>
                <a:spcPct val="120000"/>
              </a:lnSpc>
              <a:buNone/>
            </a:pPr>
            <a:r>
              <a:rPr lang="fr-FR" sz="2900" dirty="0"/>
              <a:t>- Un outil de coordination entre professionnels de santé</a:t>
            </a:r>
          </a:p>
          <a:p>
            <a:pPr marL="457200" lvl="1" indent="0">
              <a:lnSpc>
                <a:spcPct val="120000"/>
              </a:lnSpc>
              <a:buNone/>
            </a:pPr>
            <a:r>
              <a:rPr lang="fr-FR" sz="2900" dirty="0"/>
              <a:t>- En mobilité, s’intégrant dans le smartphone</a:t>
            </a:r>
          </a:p>
          <a:p>
            <a:pPr>
              <a:lnSpc>
                <a:spcPct val="120000"/>
              </a:lnSpc>
            </a:pPr>
            <a:endParaRPr lang="fr-FR" sz="2900" dirty="0"/>
          </a:p>
          <a:p>
            <a:pPr>
              <a:lnSpc>
                <a:spcPct val="120000"/>
              </a:lnSpc>
            </a:pPr>
            <a:r>
              <a:rPr lang="fr-FR" sz="2900" b="1" dirty="0"/>
              <a:t>Une double fonctionnalité : </a:t>
            </a:r>
            <a:endParaRPr lang="fr-FR" sz="2900" dirty="0"/>
          </a:p>
          <a:p>
            <a:pPr marL="457200" lvl="1" indent="0">
              <a:lnSpc>
                <a:spcPct val="120000"/>
              </a:lnSpc>
              <a:buNone/>
            </a:pPr>
            <a:r>
              <a:rPr lang="fr-FR" sz="2900" dirty="0"/>
              <a:t>- Des conversations sécurisées entre PS utilisateurs de PREDICE multi thématiques</a:t>
            </a:r>
          </a:p>
          <a:p>
            <a:pPr marL="457200" lvl="1" indent="0">
              <a:lnSpc>
                <a:spcPct val="120000"/>
              </a:lnSpc>
              <a:buNone/>
            </a:pPr>
            <a:r>
              <a:rPr lang="fr-FR" sz="2900" dirty="0"/>
              <a:t>- Un accès en mobilité aux documents et discussions entre professionnels de santé habilités à un dossier de coordination d’un patient</a:t>
            </a:r>
          </a:p>
          <a:p>
            <a:pPr>
              <a:lnSpc>
                <a:spcPct val="120000"/>
              </a:lnSpc>
            </a:pPr>
            <a:endParaRPr lang="fr-FR" sz="2900" dirty="0"/>
          </a:p>
          <a:p>
            <a:pPr>
              <a:lnSpc>
                <a:spcPct val="120000"/>
              </a:lnSpc>
            </a:pPr>
            <a:r>
              <a:rPr lang="fr-FR" sz="2900" b="1" dirty="0"/>
              <a:t>Les pré requis : </a:t>
            </a:r>
            <a:endParaRPr lang="fr-FR" sz="2900" dirty="0"/>
          </a:p>
          <a:p>
            <a:pPr marL="457200" lvl="1" indent="0">
              <a:lnSpc>
                <a:spcPct val="120000"/>
              </a:lnSpc>
              <a:buNone/>
            </a:pPr>
            <a:r>
              <a:rPr lang="fr-FR" sz="2900" dirty="0"/>
              <a:t>- Disposé d’un smartphone et de l’application Prédice Pro (Android, iOS)</a:t>
            </a:r>
          </a:p>
          <a:p>
            <a:pPr marL="457200" lvl="1" indent="0">
              <a:lnSpc>
                <a:spcPct val="120000"/>
              </a:lnSpc>
              <a:buNone/>
            </a:pPr>
            <a:r>
              <a:rPr lang="fr-FR" sz="2900" dirty="0"/>
              <a:t>- </a:t>
            </a:r>
            <a:r>
              <a:rPr lang="fr-FR" sz="2900" dirty="0" err="1"/>
              <a:t>Etre</a:t>
            </a:r>
            <a:r>
              <a:rPr lang="fr-FR" sz="2900" dirty="0"/>
              <a:t> inscrit à PREDICE</a:t>
            </a:r>
          </a:p>
          <a:p>
            <a:endParaRPr lang="fr-FR" dirty="0"/>
          </a:p>
        </p:txBody>
      </p:sp>
      <p:sp>
        <p:nvSpPr>
          <p:cNvPr id="4" name="Titre 3">
            <a:extLst>
              <a:ext uri="{FF2B5EF4-FFF2-40B4-BE49-F238E27FC236}">
                <a16:creationId xmlns:a16="http://schemas.microsoft.com/office/drawing/2014/main" id="{D258302F-CE84-2746-81DA-5A6F669FFB3F}"/>
              </a:ext>
            </a:extLst>
          </p:cNvPr>
          <p:cNvSpPr>
            <a:spLocks noGrp="1"/>
          </p:cNvSpPr>
          <p:nvPr>
            <p:ph type="title"/>
          </p:nvPr>
        </p:nvSpPr>
        <p:spPr/>
        <p:txBody>
          <a:bodyPr/>
          <a:lstStyle/>
          <a:p>
            <a:r>
              <a:rPr lang="fr-FR" dirty="0"/>
              <a:t>PREDICE Pro en pratique </a:t>
            </a:r>
          </a:p>
        </p:txBody>
      </p:sp>
      <p:pic>
        <p:nvPicPr>
          <p:cNvPr id="5" name="Espace réservé du contenu 4"/>
          <p:cNvPicPr>
            <a:picLocks noGrp="1" noChangeAspect="1"/>
          </p:cNvPicPr>
          <p:nvPr>
            <p:ph sz="half" idx="2"/>
          </p:nvPr>
        </p:nvPicPr>
        <p:blipFill>
          <a:blip r:embed="rId2"/>
          <a:stretch>
            <a:fillRect/>
          </a:stretch>
        </p:blipFill>
        <p:spPr>
          <a:xfrm>
            <a:off x="7537779" y="1825625"/>
            <a:ext cx="2450442" cy="4351338"/>
          </a:xfrm>
          <a:prstGeom prst="rect">
            <a:avLst/>
          </a:prstGeom>
        </p:spPr>
      </p:pic>
    </p:spTree>
    <p:extLst>
      <p:ext uri="{BB962C8B-B14F-4D97-AF65-F5344CB8AC3E}">
        <p14:creationId xmlns:p14="http://schemas.microsoft.com/office/powerpoint/2010/main" val="275287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12E7EB4-C871-464B-97BB-9233BE49AF44}"/>
              </a:ext>
            </a:extLst>
          </p:cNvPr>
          <p:cNvSpPr>
            <a:spLocks noGrp="1"/>
          </p:cNvSpPr>
          <p:nvPr>
            <p:ph sz="half" idx="1"/>
          </p:nvPr>
        </p:nvSpPr>
        <p:spPr/>
        <p:txBody>
          <a:bodyPr>
            <a:normAutofit fontScale="55000" lnSpcReduction="20000"/>
          </a:bodyPr>
          <a:lstStyle/>
          <a:p>
            <a:pPr marL="0" indent="0">
              <a:buNone/>
            </a:pPr>
            <a:r>
              <a:rPr lang="fr-FR" dirty="0"/>
              <a:t>- Création de conversations entre deux ou plusieurs professionnels de santé</a:t>
            </a:r>
          </a:p>
          <a:p>
            <a:pPr marL="0" indent="0">
              <a:buNone/>
            </a:pPr>
            <a:r>
              <a:rPr lang="fr-FR" dirty="0"/>
              <a:t>- Envoi et réception instantanés de messages directement depuis votre smartphone : texte, documents, photographies</a:t>
            </a:r>
          </a:p>
          <a:p>
            <a:pPr marL="0" indent="0">
              <a:buNone/>
            </a:pPr>
            <a:r>
              <a:rPr lang="fr-FR" dirty="0"/>
              <a:t>- Réception de notifications : être averti et pouvoir ouvrir directement des discussions ou des documents.</a:t>
            </a:r>
          </a:p>
          <a:p>
            <a:pPr marL="0" indent="0">
              <a:buNone/>
            </a:pPr>
            <a:r>
              <a:rPr lang="fr-FR" dirty="0"/>
              <a:t>- Fonctionnalités attendues prochainement :</a:t>
            </a:r>
          </a:p>
          <a:p>
            <a:endParaRPr lang="fr-FR" dirty="0"/>
          </a:p>
          <a:p>
            <a:pPr lvl="1"/>
            <a:r>
              <a:rPr lang="fr-FR" sz="2500" dirty="0"/>
              <a:t>Accès aux documents dans un dossier partagé pour un patient donné / identifié</a:t>
            </a:r>
          </a:p>
          <a:p>
            <a:pPr lvl="1"/>
            <a:r>
              <a:rPr lang="fr-FR" sz="2500" dirty="0"/>
              <a:t>Converser entre PS faisant partie du cercle de confiance du patient à travers son dossier</a:t>
            </a:r>
          </a:p>
          <a:p>
            <a:pPr lvl="1"/>
            <a:r>
              <a:rPr lang="fr-FR" sz="2500" dirty="0"/>
              <a:t>Créer un dossier de coordination en mobilité </a:t>
            </a:r>
          </a:p>
          <a:p>
            <a:pPr lvl="1"/>
            <a:r>
              <a:rPr lang="fr-FR" sz="2500" dirty="0"/>
              <a:t>Notifier un PS non utilisateur de PREDICE</a:t>
            </a:r>
          </a:p>
          <a:p>
            <a:pPr lvl="1"/>
            <a:r>
              <a:rPr lang="fr-FR" sz="2500" dirty="0"/>
              <a:t>Déclencher une </a:t>
            </a:r>
            <a:r>
              <a:rPr lang="fr-FR" sz="2500" dirty="0" err="1"/>
              <a:t>visio</a:t>
            </a:r>
            <a:r>
              <a:rPr lang="fr-FR" sz="2500" dirty="0"/>
              <a:t> à N utilisateurs de la conversation</a:t>
            </a:r>
          </a:p>
        </p:txBody>
      </p:sp>
      <p:sp>
        <p:nvSpPr>
          <p:cNvPr id="4" name="Titre 3">
            <a:extLst>
              <a:ext uri="{FF2B5EF4-FFF2-40B4-BE49-F238E27FC236}">
                <a16:creationId xmlns:a16="http://schemas.microsoft.com/office/drawing/2014/main" id="{D258302F-CE84-2746-81DA-5A6F669FFB3F}"/>
              </a:ext>
            </a:extLst>
          </p:cNvPr>
          <p:cNvSpPr>
            <a:spLocks noGrp="1"/>
          </p:cNvSpPr>
          <p:nvPr>
            <p:ph type="title"/>
          </p:nvPr>
        </p:nvSpPr>
        <p:spPr/>
        <p:txBody>
          <a:bodyPr/>
          <a:lstStyle/>
          <a:p>
            <a:endParaRPr lang="fr-FR"/>
          </a:p>
        </p:txBody>
      </p:sp>
      <p:pic>
        <p:nvPicPr>
          <p:cNvPr id="6" name="Espace réservé du contenu 5"/>
          <p:cNvPicPr>
            <a:picLocks noGrp="1" noChangeAspect="1"/>
          </p:cNvPicPr>
          <p:nvPr>
            <p:ph sz="half" idx="2"/>
          </p:nvPr>
        </p:nvPicPr>
        <p:blipFill>
          <a:blip r:embed="rId2"/>
          <a:stretch>
            <a:fillRect/>
          </a:stretch>
        </p:blipFill>
        <p:spPr>
          <a:xfrm>
            <a:off x="9307617" y="1829955"/>
            <a:ext cx="2436389" cy="4351338"/>
          </a:xfrm>
          <a:prstGeom prst="rect">
            <a:avLst/>
          </a:prstGeom>
        </p:spPr>
      </p:pic>
      <p:pic>
        <p:nvPicPr>
          <p:cNvPr id="7" name="Image 6"/>
          <p:cNvPicPr>
            <a:picLocks noChangeAspect="1"/>
          </p:cNvPicPr>
          <p:nvPr/>
        </p:nvPicPr>
        <p:blipFill>
          <a:blip r:embed="rId3"/>
          <a:stretch>
            <a:fillRect/>
          </a:stretch>
        </p:blipFill>
        <p:spPr>
          <a:xfrm>
            <a:off x="6647165" y="1829954"/>
            <a:ext cx="2436389" cy="4346481"/>
          </a:xfrm>
          <a:prstGeom prst="rect">
            <a:avLst/>
          </a:prstGeom>
        </p:spPr>
      </p:pic>
    </p:spTree>
    <p:extLst>
      <p:ext uri="{BB962C8B-B14F-4D97-AF65-F5344CB8AC3E}">
        <p14:creationId xmlns:p14="http://schemas.microsoft.com/office/powerpoint/2010/main" val="314318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BFF732-AA7A-1C4A-B68E-4C2CAE4E0D10}"/>
              </a:ext>
            </a:extLst>
          </p:cNvPr>
          <p:cNvSpPr>
            <a:spLocks noGrp="1"/>
          </p:cNvSpPr>
          <p:nvPr>
            <p:ph type="title"/>
          </p:nvPr>
        </p:nvSpPr>
        <p:spPr/>
        <p:txBody>
          <a:bodyPr/>
          <a:lstStyle/>
          <a:p>
            <a:r>
              <a:rPr lang="fr-FR" dirty="0"/>
              <a:t>Retour d’expérience PREDICE PRO </a:t>
            </a:r>
          </a:p>
        </p:txBody>
      </p:sp>
      <p:sp>
        <p:nvSpPr>
          <p:cNvPr id="7" name="ZoneTexte 6">
            <a:extLst>
              <a:ext uri="{FF2B5EF4-FFF2-40B4-BE49-F238E27FC236}">
                <a16:creationId xmlns:a16="http://schemas.microsoft.com/office/drawing/2014/main" id="{5EDEF8FB-9221-A193-A57E-EDE388D8F1C3}"/>
              </a:ext>
            </a:extLst>
          </p:cNvPr>
          <p:cNvSpPr txBox="1"/>
          <p:nvPr/>
        </p:nvSpPr>
        <p:spPr>
          <a:xfrm>
            <a:off x="1241501" y="1691560"/>
            <a:ext cx="9933877" cy="5078313"/>
          </a:xfrm>
          <a:prstGeom prst="rect">
            <a:avLst/>
          </a:prstGeom>
          <a:noFill/>
        </p:spPr>
        <p:txBody>
          <a:bodyPr wrap="square">
            <a:spAutoFit/>
          </a:bodyPr>
          <a:lstStyle/>
          <a:p>
            <a:pPr marL="285750" indent="-285750">
              <a:buFontTx/>
              <a:buChar char="-"/>
            </a:pPr>
            <a:r>
              <a:rPr lang="fr-FR" sz="1800" dirty="0">
                <a:latin typeface="Poppins" pitchFamily="2" charset="77"/>
                <a:cs typeface="Poppins" pitchFamily="2" charset="77"/>
              </a:rPr>
              <a:t>PREDICE Pro a pu nous apporter l’outil nécessaire et indispensable au sein des nouvelles structures comme les MSP et autres CPTS.</a:t>
            </a:r>
          </a:p>
          <a:p>
            <a:pPr marL="285750" indent="-285750">
              <a:buFontTx/>
              <a:buChar char="-"/>
            </a:pPr>
            <a:endParaRPr lang="fr-FR" dirty="0">
              <a:latin typeface="Poppins" pitchFamily="2" charset="77"/>
              <a:cs typeface="Poppins" pitchFamily="2" charset="77"/>
            </a:endParaRPr>
          </a:p>
          <a:p>
            <a:pPr marL="285750" indent="-285750">
              <a:buFontTx/>
              <a:buChar char="-"/>
            </a:pPr>
            <a:r>
              <a:rPr lang="fr-FR" sz="1800" dirty="0">
                <a:latin typeface="Poppins" pitchFamily="2" charset="77"/>
                <a:cs typeface="Poppins" pitchFamily="2" charset="77"/>
              </a:rPr>
              <a:t>Nouvelle application qui nécessite quelques améliorations, déjà en cours, </a:t>
            </a:r>
          </a:p>
          <a:p>
            <a:pPr marL="285750" indent="-285750">
              <a:buFontTx/>
              <a:buChar char="-"/>
            </a:pPr>
            <a:endParaRPr lang="fr-FR" dirty="0">
              <a:latin typeface="Poppins" pitchFamily="2" charset="77"/>
              <a:cs typeface="Poppins" pitchFamily="2" charset="77"/>
            </a:endParaRPr>
          </a:p>
          <a:p>
            <a:r>
              <a:rPr lang="fr-FR" sz="1800" dirty="0">
                <a:latin typeface="Poppins" pitchFamily="2" charset="77"/>
                <a:cs typeface="Poppins" pitchFamily="2" charset="77"/>
              </a:rPr>
              <a:t>	Correction de la lenteur lors de l’utilisation de l’application</a:t>
            </a:r>
          </a:p>
          <a:p>
            <a:r>
              <a:rPr lang="fr-FR" sz="1800" dirty="0">
                <a:latin typeface="Poppins" pitchFamily="2" charset="77"/>
                <a:cs typeface="Poppins" pitchFamily="2" charset="77"/>
              </a:rPr>
              <a:t>	Amélioration de l’utilisation liée à la </a:t>
            </a:r>
            <a:r>
              <a:rPr lang="fr-FR" dirty="0">
                <a:latin typeface="Poppins" pitchFamily="2" charset="77"/>
                <a:cs typeface="Poppins" pitchFamily="2" charset="77"/>
              </a:rPr>
              <a:t>sécurité obligatoire de ce type 	d’informations, le côté sécuritaire et son corollaire, la rigidité </a:t>
            </a:r>
          </a:p>
          <a:p>
            <a:pPr lvl="2"/>
            <a:endParaRPr lang="fr-FR" dirty="0">
              <a:latin typeface="Poppins" pitchFamily="2" charset="77"/>
              <a:cs typeface="Poppins" pitchFamily="2" charset="77"/>
            </a:endParaRPr>
          </a:p>
          <a:p>
            <a:pPr marL="285750" indent="-285750">
              <a:buFontTx/>
              <a:buChar char="-"/>
            </a:pPr>
            <a:r>
              <a:rPr lang="fr-FR" dirty="0">
                <a:latin typeface="Poppins" pitchFamily="2" charset="77"/>
                <a:cs typeface="Poppins" pitchFamily="2" charset="77"/>
              </a:rPr>
              <a:t>L’arrivée dans le même temps de nouveaux acteurs à prendre en compte dans le  système d’information comme Doctolib Team, ou encore mon espace santé en cours de développement.</a:t>
            </a:r>
          </a:p>
          <a:p>
            <a:pPr marL="285750" indent="-285750">
              <a:buFontTx/>
              <a:buChar char="-"/>
            </a:pPr>
            <a:endParaRPr lang="fr-FR" dirty="0">
              <a:latin typeface="Poppins" pitchFamily="2" charset="77"/>
              <a:cs typeface="Poppins" pitchFamily="2" charset="77"/>
            </a:endParaRPr>
          </a:p>
          <a:p>
            <a:pPr marL="285750" indent="-285750">
              <a:buFontTx/>
              <a:buChar char="-"/>
            </a:pPr>
            <a:r>
              <a:rPr lang="fr-FR" dirty="0">
                <a:latin typeface="Poppins" pitchFamily="2" charset="77"/>
                <a:cs typeface="Poppins" pitchFamily="2" charset="77"/>
              </a:rPr>
              <a:t>La nécessité d’harmoniser tous ces outils de travail pour nous libérer du « temps patient » et éviter la perte d’information </a:t>
            </a:r>
          </a:p>
          <a:p>
            <a:endParaRPr lang="fr-FR" dirty="0"/>
          </a:p>
          <a:p>
            <a:endParaRPr lang="fr-FR" dirty="0"/>
          </a:p>
          <a:p>
            <a:endParaRPr lang="fr-FR" sz="1800" dirty="0"/>
          </a:p>
        </p:txBody>
      </p:sp>
    </p:spTree>
    <p:extLst>
      <p:ext uri="{BB962C8B-B14F-4D97-AF65-F5344CB8AC3E}">
        <p14:creationId xmlns:p14="http://schemas.microsoft.com/office/powerpoint/2010/main" val="4150864905"/>
      </p:ext>
    </p:extLst>
  </p:cSld>
  <p:clrMapOvr>
    <a:masterClrMapping/>
  </p:clrMapOvr>
</p:sld>
</file>

<file path=ppt/theme/theme1.xml><?xml version="1.0" encoding="utf-8"?>
<a:theme xmlns:a="http://schemas.openxmlformats.org/drawingml/2006/main" name="Thème Union des URPS">
  <a:themeElements>
    <a:clrScheme name="Couleurs Union des URPS">
      <a:dk1>
        <a:srgbClr val="0D4F67"/>
      </a:dk1>
      <a:lt1>
        <a:srgbClr val="FFFFFF"/>
      </a:lt1>
      <a:dk2>
        <a:srgbClr val="4DB8C5"/>
      </a:dk2>
      <a:lt2>
        <a:srgbClr val="E7E6E6"/>
      </a:lt2>
      <a:accent1>
        <a:srgbClr val="4DB8C5"/>
      </a:accent1>
      <a:accent2>
        <a:srgbClr val="0D4F67"/>
      </a:accent2>
      <a:accent3>
        <a:srgbClr val="007483"/>
      </a:accent3>
      <a:accent4>
        <a:srgbClr val="000000"/>
      </a:accent4>
      <a:accent5>
        <a:srgbClr val="FFFFFF"/>
      </a:accent5>
      <a:accent6>
        <a:srgbClr val="DCDCD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685</Words>
  <Application>Microsoft Macintosh PowerPoint</Application>
  <PresentationFormat>Grand écran</PresentationFormat>
  <Paragraphs>67</Paragraphs>
  <Slides>10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Calibri</vt:lpstr>
      <vt:lpstr>Calibri Light</vt:lpstr>
      <vt:lpstr>Helvetica Neue</vt:lpstr>
      <vt:lpstr>Poppins</vt:lpstr>
      <vt:lpstr>Poppins SemiBold</vt:lpstr>
      <vt:lpstr>Thème Union des URPS</vt:lpstr>
      <vt:lpstr>Journée des CPTS du 05/05/2022 Table ronde : La question du Système d’Information  Dr David Fournet, Tourcoing</vt:lpstr>
      <vt:lpstr>Maison de Santé Pluriprofessionnelle de Tourcoing les Francs 2bis Avenue Albert Masurel Tourcoing   tél. 03 20 26 60 55 www.maisondesante-tourcoing.fr  CPTS Tourcoing Mouvaux Neuville-en-Ferrain  www.cpts-tmn.fr </vt:lpstr>
      <vt:lpstr>Présentation de notre  structure MSP</vt:lpstr>
      <vt:lpstr>Communication au sein de la MSP</vt:lpstr>
      <vt:lpstr>Mise en place de PREDICE PRO </vt:lpstr>
      <vt:lpstr>Présentation PowerPoint</vt:lpstr>
      <vt:lpstr>PREDICE Pro en pratique </vt:lpstr>
      <vt:lpstr>Présentation PowerPoint</vt:lpstr>
      <vt:lpstr>Retour d’expérience PREDICE PRO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julie fournet</cp:lastModifiedBy>
  <cp:revision>11</cp:revision>
  <dcterms:created xsi:type="dcterms:W3CDTF">2022-04-04T23:44:38Z</dcterms:created>
  <dcterms:modified xsi:type="dcterms:W3CDTF">2022-05-01T08:43:36Z</dcterms:modified>
</cp:coreProperties>
</file>